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58" r:id="rId6"/>
    <p:sldId id="291" r:id="rId7"/>
    <p:sldId id="283" r:id="rId8"/>
    <p:sldId id="259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75379-0B1A-4C36-D0E9-803465652296}" v="2110" dt="2025-01-27T11:07:56.894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-106" y="-53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1/27/2025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1/27/2025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1/27/2025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1/27/2025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1/27/2025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1/27/2025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quadrantlab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hr@firstquadrantlab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135680"/>
            <a:ext cx="7872418" cy="1532540"/>
          </a:xfrm>
        </p:spPr>
        <p:txBody>
          <a:bodyPr vert="horz" lIns="0" tIns="45720" rIns="91440" bIns="45720" rtlCol="0" anchor="ctr">
            <a:noAutofit/>
          </a:bodyPr>
          <a:lstStyle/>
          <a:p>
            <a:pPr algn="ctr"/>
            <a:endParaRPr lang="en-US" sz="3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dirty="0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D5FE5-75D4-38D5-B6FC-31138FF99FDB}"/>
              </a:ext>
            </a:extLst>
          </p:cNvPr>
          <p:cNvSpPr txBox="1"/>
          <p:nvPr/>
        </p:nvSpPr>
        <p:spPr>
          <a:xfrm>
            <a:off x="326535" y="1236701"/>
            <a:ext cx="1086546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Network  Flow </a:t>
            </a:r>
            <a:r>
              <a:rPr lang="en-US" sz="48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Classification </a:t>
            </a:r>
            <a:endParaRPr lang="en-US" sz="4800" b="1">
              <a:solidFill>
                <a:schemeClr val="bg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771B3-EF71-D730-6156-2794A685CFA0}"/>
              </a:ext>
            </a:extLst>
          </p:cNvPr>
          <p:cNvSpPr txBox="1"/>
          <p:nvPr/>
        </p:nvSpPr>
        <p:spPr>
          <a:xfrm>
            <a:off x="323437" y="3672158"/>
            <a:ext cx="108618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Detecting Patterns in Network Traffic</a:t>
            </a: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3FC4E-BEEA-8457-02CB-C1F30C6A903D}"/>
              </a:ext>
            </a:extLst>
          </p:cNvPr>
          <p:cNvSpPr txBox="1"/>
          <p:nvPr/>
        </p:nvSpPr>
        <p:spPr>
          <a:xfrm>
            <a:off x="322147" y="5598583"/>
            <a:ext cx="108680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Biome"/>
              </a:rPr>
              <a:t>27-01-2025                                                                                          By hit </a:t>
            </a:r>
            <a:r>
              <a:rPr lang="en-US" sz="24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Biome"/>
              </a:rPr>
              <a:t>kalariya</a:t>
            </a: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8841-9FB2-45F2-B645-CE6DC82A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" y="296968"/>
            <a:ext cx="9662480" cy="1002692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Challenges &amp;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651E7-6085-8C48-79B5-9E18BF6F4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2BAB0-2BB9-32F4-B37B-E15E356FBF5D}"/>
              </a:ext>
            </a:extLst>
          </p:cNvPr>
          <p:cNvSpPr txBox="1"/>
          <p:nvPr/>
        </p:nvSpPr>
        <p:spPr>
          <a:xfrm>
            <a:off x="656166" y="1532261"/>
            <a:ext cx="105724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1: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Imbalanced Dataset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Applied SMOTE for balancing.</a:t>
            </a: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2: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Feature Redundancy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 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Conducted correlation analysis to reduce redundant features.</a:t>
            </a: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3: 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High Variance in Models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Used cross-validation to improve stability.</a:t>
            </a:r>
          </a:p>
          <a:p>
            <a:pPr marL="285750" lvl="1" indent="-285750" algn="just">
              <a:spcBef>
                <a:spcPct val="20000"/>
              </a:spcBef>
              <a:buFont typeface="Arial,Sans-Serif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4: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 OVERFITTING in Models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ADDED SOME NOISE IN DATASET.</a:t>
            </a:r>
          </a:p>
          <a:p>
            <a:endParaRPr lang="en-US" cap="all" dirty="0">
              <a:solidFill>
                <a:srgbClr val="FFFFFF"/>
              </a:solidFill>
              <a:latin typeface="Century Gothic"/>
              <a:cs typeface="Biome"/>
            </a:endParaRP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F61E-36FE-E907-3FE8-E605158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6" y="296968"/>
            <a:ext cx="10851944" cy="1067741"/>
          </a:xfrm>
        </p:spPr>
        <p:txBody>
          <a:bodyPr/>
          <a:lstStyle/>
          <a:p>
            <a:r>
              <a:rPr lang="en-US" sz="4400" b="1" dirty="0"/>
              <a:t> 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63102-E3C9-23DF-A110-4EEA62931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BE1B-9A1B-985D-EAFE-B7849829F19A}"/>
              </a:ext>
            </a:extLst>
          </p:cNvPr>
          <p:cNvSpPr txBox="1"/>
          <p:nvPr/>
        </p:nvSpPr>
        <p:spPr>
          <a:xfrm>
            <a:off x="325501" y="1619250"/>
            <a:ext cx="10794742" cy="3120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Potential Enhancements:​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Integration with real-time network monitoring tools.​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Experimentation with deep learning models.​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Additional feature engineering techniques.​</a:t>
            </a: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Broader Impact:​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Enhanced security measures.​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Improved traffic flow management.​</a:t>
            </a:r>
          </a:p>
        </p:txBody>
      </p:sp>
    </p:spTree>
    <p:extLst>
      <p:ext uri="{BB962C8B-B14F-4D97-AF65-F5344CB8AC3E}">
        <p14:creationId xmlns:p14="http://schemas.microsoft.com/office/powerpoint/2010/main" val="177929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B692-208F-75C9-90DE-88EBD222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" y="296968"/>
            <a:ext cx="10861236" cy="984106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07CC7-23B4-EE9E-3885-7B165ADB7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5DE6-FD68-C1C9-5A62-1B05CB74D8B2}"/>
              </a:ext>
            </a:extLst>
          </p:cNvPr>
          <p:cNvSpPr txBox="1"/>
          <p:nvPr/>
        </p:nvSpPr>
        <p:spPr>
          <a:xfrm>
            <a:off x="316208" y="1709336"/>
            <a:ext cx="10509251" cy="33670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Key Takeaways:​</a:t>
            </a:r>
            <a:endParaRPr lang="en-US"/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Successfully classified network flows with high accuracy.​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Identified significant features for model performance.​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Demonstrated the applicability of machine learning for network security.​</a:t>
            </a: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Outcome: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Practical insights for better traffic classification and anomaly detection.​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2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31" y="876301"/>
            <a:ext cx="4949368" cy="337185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3732" y="4095751"/>
            <a:ext cx="4949366" cy="1993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https://www.firstquadrantlabs.com/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5E5E5E"/>
                </a:solidFill>
                <a:hlinkClick r:id="rId4"/>
              </a:rPr>
              <a:t>hr@firstquadrantlabs.com</a:t>
            </a:r>
            <a:endParaRPr lang="en-US" sz="1800">
              <a:cs typeface="Biome"/>
              <a:hlinkClick r:id="rId4"/>
            </a:endParaRPr>
          </a:p>
          <a:p>
            <a:endParaRPr lang="en-US" sz="1600" dirty="0">
              <a:solidFill>
                <a:srgbClr val="1155CC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515149"/>
            <a:ext cx="5412486" cy="788615"/>
          </a:xfrm>
        </p:spPr>
        <p:txBody>
          <a:bodyPr anchor="t"/>
          <a:lstStyle/>
          <a:p>
            <a:r>
              <a:rPr lang="en-US" sz="4400" b="1" dirty="0"/>
              <a:t>Agenda </a:t>
            </a:r>
            <a:endParaRPr lang="en-US" sz="4400" b="1">
              <a:cs typeface="Biome"/>
            </a:endParaRPr>
          </a:p>
        </p:txBody>
      </p:sp>
      <p:pic>
        <p:nvPicPr>
          <p:cNvPr id="34" name="Content Placeholder 22" descr="Scientists in lab">
            <a:extLst>
              <a:ext uri="{FF2B5EF4-FFF2-40B4-BE49-F238E27FC236}">
                <a16:creationId xmlns:a16="http://schemas.microsoft.com/office/drawing/2014/main" id="{9E4D4191-282B-E07E-4C6D-AD1D7B7D47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88" y="1063415"/>
            <a:ext cx="3932462" cy="46661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03192-80AA-BF51-1594-CCDE201B08D8}"/>
              </a:ext>
            </a:extLst>
          </p:cNvPr>
          <p:cNvSpPr txBox="1"/>
          <p:nvPr/>
        </p:nvSpPr>
        <p:spPr>
          <a:xfrm>
            <a:off x="778519" y="1417135"/>
            <a:ext cx="5215519" cy="4324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Introduction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Problem Statement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Dataset Overview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Feature Selection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Machine Learning Models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Training Process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Results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Challenges &amp; Solutions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Future Scope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Conclusion</a:t>
            </a:r>
            <a:endParaRPr lang="en-US" sz="2000" dirty="0"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D882-0AB0-D7CC-2028-F249885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08" y="294049"/>
            <a:ext cx="10870046" cy="968608"/>
          </a:xfrm>
        </p:spPr>
        <p:txBody>
          <a:bodyPr/>
          <a:lstStyle/>
          <a:p>
            <a:r>
              <a:rPr lang="en-US" sz="4400" b="1" dirty="0"/>
              <a:t> Introduction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364-737B-EA8D-F6D8-BCE5B8353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0807E-9B53-9BAC-0889-CFBC468F1FA4}"/>
              </a:ext>
            </a:extLst>
          </p:cNvPr>
          <p:cNvSpPr txBox="1"/>
          <p:nvPr/>
        </p:nvSpPr>
        <p:spPr>
          <a:xfrm>
            <a:off x="5354910" y="1408358"/>
            <a:ext cx="5839158" cy="4751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Problem Statement:</a:t>
            </a: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 Efficient classification of network traffic data to enhance detection and decision-making processes.</a:t>
            </a:r>
            <a:endParaRPr lang="en-US" sz="2000" dirty="0"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Purpose:</a:t>
            </a:r>
            <a:endParaRPr lang="en-US" sz="2400" b="1" dirty="0"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  Improve network security</a:t>
            </a:r>
            <a:endParaRPr lang="en-US" sz="2000" dirty="0"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  Optimize traffic performance</a:t>
            </a:r>
            <a:endParaRPr lang="en-US" sz="2000" dirty="0"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Relevance:</a:t>
            </a: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 Identifying malicious activities and unusual patterns is critical for maintaining secure systems.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3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C529-2D90-9FEB-D99E-413966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6" y="296968"/>
            <a:ext cx="10851944" cy="965521"/>
          </a:xfrm>
        </p:spPr>
        <p:txBody>
          <a:bodyPr/>
          <a:lstStyle/>
          <a:p>
            <a:r>
              <a:rPr lang="en-US" sz="4400" b="1" dirty="0">
                <a:cs typeface="Biome"/>
              </a:rPr>
              <a:t> Problem Statement </a:t>
            </a:r>
            <a:endParaRPr lang="en-US" sz="4400" dirty="0">
              <a:solidFill>
                <a:srgbClr val="000000"/>
              </a:solidFill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8B4F-4515-CAA4-AE2D-B68686303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26D08-21F6-2467-2719-FE18420F735B}"/>
              </a:ext>
            </a:extLst>
          </p:cNvPr>
          <p:cNvSpPr txBox="1"/>
          <p:nvPr/>
        </p:nvSpPr>
        <p:spPr>
          <a:xfrm>
            <a:off x="489673" y="1602729"/>
            <a:ext cx="10537385" cy="3300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Challenge: 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  Rapid increase in network traffic and cyber threats. 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Impact: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lvl="1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Mismanagement can lead to security breaches and performance degradation. 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Need:</a:t>
            </a:r>
            <a:endParaRPr lang="en-US" sz="2400" b="1" i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  Accurate classification for better detection and mitigation.</a:t>
            </a:r>
            <a:r>
              <a:rPr lang="en-US" sz="3200" dirty="0">
                <a:latin typeface="Calibri"/>
                <a:ea typeface="Calibri"/>
                <a:cs typeface="Calibri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5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8" y="296968"/>
            <a:ext cx="10842651" cy="974815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Dataset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E6DB-9E7E-496E-0998-6D5095806628}"/>
              </a:ext>
            </a:extLst>
          </p:cNvPr>
          <p:cNvSpPr txBox="1"/>
          <p:nvPr/>
        </p:nvSpPr>
        <p:spPr>
          <a:xfrm>
            <a:off x="603250" y="1576916"/>
            <a:ext cx="9359537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Size: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[79 columns with 225,745 entries] records.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Features: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5 significant attributes: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Init_Win_bytes_forward</a:t>
            </a:r>
            <a:endParaRPr lang="en-US" sz="2000" cap="all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act_data_pkt_fwd</a:t>
            </a:r>
            <a:endParaRPr lang="en-US" sz="2000" cap="all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Subflow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Bytes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Preprocessing Steps: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Handled missing values.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Standardized feature scaling.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4649-D17E-FA1D-878E-EE66D37A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3" y="296966"/>
            <a:ext cx="10898407" cy="965522"/>
          </a:xfrm>
        </p:spPr>
        <p:txBody>
          <a:bodyPr/>
          <a:lstStyle/>
          <a:p>
            <a:r>
              <a:rPr lang="en-US" sz="4400" b="1" dirty="0"/>
              <a:t> 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FA087-6CF9-665D-E51F-6B6FE1F5A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912F-842E-3B0B-0224-6C18C860E7F8}"/>
              </a:ext>
            </a:extLst>
          </p:cNvPr>
          <p:cNvSpPr txBox="1"/>
          <p:nvPr/>
        </p:nvSpPr>
        <p:spPr>
          <a:xfrm>
            <a:off x="603507" y="1488894"/>
            <a:ext cx="10611211" cy="3647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Calibri"/>
              <a:buChar char="-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Techniques:</a:t>
            </a:r>
            <a:endParaRPr lang="en-US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Analyzed feature importance.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Removed redundant features using correlation analysis.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Calibri"/>
              <a:buChar char="-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Significant Features: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Init_Win_bytes_forward</a:t>
            </a:r>
            <a:endParaRPr lang="en-US" sz="2000" cap="all" dirty="0" err="1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Their high correlation with output improved accuracy.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9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929A-513B-CF2F-9DD5-329D2E11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8" y="296967"/>
            <a:ext cx="9309359" cy="928352"/>
          </a:xfrm>
        </p:spPr>
        <p:txBody>
          <a:bodyPr/>
          <a:lstStyle/>
          <a:p>
            <a:r>
              <a:rPr lang="en-US" sz="4400" b="1" dirty="0"/>
              <a:t> Machine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9A2C-FBF2-FEDD-E06F-A9839C679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B40A-0E9F-1A8A-FAA0-F98CBD16B312}"/>
              </a:ext>
            </a:extLst>
          </p:cNvPr>
          <p:cNvSpPr txBox="1"/>
          <p:nvPr/>
        </p:nvSpPr>
        <p:spPr>
          <a:xfrm>
            <a:off x="496900" y="1308460"/>
            <a:ext cx="10436974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Models Used:</a:t>
            </a:r>
            <a:endParaRPr lang="en-US" sz="2400" b="1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EXTRA TREES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Random Forest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Decision Tree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XGBOOST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Frameworks: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Scikit-learn for implementation.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Pandas and Matplotlib for data analysis and visualization.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Best Performing Model: 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  <a:latin typeface="Century Gothic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Random Forest with optimal parameters.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E4CB-C756-310B-CA40-389AC6CB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9" y="296968"/>
            <a:ext cx="10861236" cy="1039862"/>
          </a:xfrm>
        </p:spPr>
        <p:txBody>
          <a:bodyPr/>
          <a:lstStyle/>
          <a:p>
            <a:r>
              <a:rPr lang="en-US" sz="4400" b="1" dirty="0"/>
              <a:t> Training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9F05-660F-4D27-1767-0E5B5EA1B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27D8-198E-AF9C-0A80-9ABFA894DA7D}"/>
              </a:ext>
            </a:extLst>
          </p:cNvPr>
          <p:cNvSpPr txBox="1"/>
          <p:nvPr/>
        </p:nvSpPr>
        <p:spPr>
          <a:xfrm>
            <a:off x="516002" y="1551104"/>
            <a:ext cx="5340196" cy="45674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Steps Taken:</a:t>
            </a:r>
            <a:endParaRPr lang="en-US" sz="2400" b="1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1. Splitting data into training and testing sets.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2. Hyperparameter tuning for optimization.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3. Evaluating models using metrics like accuracy andF1-score.</a:t>
            </a:r>
          </a:p>
          <a:p>
            <a:pPr lvl="1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Tools Used: 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Jupyter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Notebook and Python libraries.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4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2C2B-4628-55C3-704A-F03B5567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9" y="296968"/>
            <a:ext cx="10851943" cy="984106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Results </a:t>
            </a:r>
            <a:endParaRPr lang="en-US" dirty="0"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8C158-DA6A-B014-7174-B1DB4B30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086E9-924E-D8D6-A56D-D11CEB904A53}"/>
              </a:ext>
            </a:extLst>
          </p:cNvPr>
          <p:cNvSpPr txBox="1"/>
          <p:nvPr/>
        </p:nvSpPr>
        <p:spPr>
          <a:xfrm>
            <a:off x="623384" y="1578724"/>
            <a:ext cx="5375301" cy="33978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Best Model Performance:</a:t>
            </a:r>
          </a:p>
          <a:p>
            <a:pPr marL="514350" lvl="1" indent="-34290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Precision: 0.9997619533428552 </a:t>
            </a:r>
          </a:p>
          <a:p>
            <a:pPr lvl="1" indent="-28575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Recall: 0.9989466530750934 </a:t>
            </a:r>
          </a:p>
          <a:p>
            <a:pPr lvl="1" indent="-28575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F1 Score: 0.9993541369229724</a:t>
            </a:r>
          </a:p>
          <a:p>
            <a:pPr marL="171450" lvl="1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Visuals: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Confusion Matrix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ROC Curve</a:t>
            </a:r>
          </a:p>
          <a:p>
            <a:endParaRPr lang="en-US" dirty="0">
              <a:solidFill>
                <a:srgbClr val="FFFFFF"/>
              </a:solidFill>
              <a:latin typeface="Century Gothic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2112101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119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 </vt:lpstr>
      <vt:lpstr>Agenda </vt:lpstr>
      <vt:lpstr> Introduction</vt:lpstr>
      <vt:lpstr> Problem Statement </vt:lpstr>
      <vt:lpstr> Dataset Overview</vt:lpstr>
      <vt:lpstr> Feature Selection</vt:lpstr>
      <vt:lpstr> Machine Learning Models</vt:lpstr>
      <vt:lpstr> Training Process</vt:lpstr>
      <vt:lpstr> Results </vt:lpstr>
      <vt:lpstr> Challenges &amp; Solutions</vt:lpstr>
      <vt:lpstr> Future Scope</vt:lpstr>
      <vt:lpstr>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563</cp:revision>
  <dcterms:created xsi:type="dcterms:W3CDTF">2025-01-27T09:09:15Z</dcterms:created>
  <dcterms:modified xsi:type="dcterms:W3CDTF">2025-01-27T11:15:31Z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